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de6093ac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de6093ac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2efde8b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e2efde8b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e6093ac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e6093ac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3ec5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3ec5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e214ac48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e214ac4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de6093ac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de6093ac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e193ec52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e193ec52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7bb515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7bb515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7bb515e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7bb515e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de6093ac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de6093ac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de6093a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de6093a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de6093a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de6093a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de6093ac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de6093ac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e6093ac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de6093ac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e193ec52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e193ec5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e6093ac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de6093ac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e193ec52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e193ec52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193ec52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e193ec52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59.13.125.147:29188/" TargetMode="External"/><Relationship Id="rId4" Type="http://schemas.openxmlformats.org/officeDocument/2006/relationships/hyperlink" Target="mailto:as@as.com" TargetMode="External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7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/>
              <a:t>Web-based Image Annotator (WIA)</a:t>
            </a:r>
            <a:endParaRPr b="1" sz="3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ko" sz="3000"/>
              <a:t>사용방법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-Fracture-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0" y="690250"/>
            <a:ext cx="5039800" cy="425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16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3-4.프로젝트 저장</a:t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821200" y="2378850"/>
            <a:ext cx="471000" cy="19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5094875" y="1292959"/>
            <a:ext cx="42855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1) </a:t>
            </a:r>
            <a:r>
              <a:rPr b="1" lang="ko" sz="1200"/>
              <a:t>작업 종료 후 프로젝트 이름 지정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(프로젝트 이름 지정 시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u="sng">
                <a:solidFill>
                  <a:srgbClr val="FF0000"/>
                </a:solidFill>
              </a:rPr>
              <a:t>다른 프로젝트명과 중복되지 않을 </a:t>
            </a:r>
            <a:r>
              <a:rPr lang="ko" sz="1200" u="sng">
                <a:solidFill>
                  <a:srgbClr val="FF0000"/>
                </a:solidFill>
              </a:rPr>
              <a:t>것</a:t>
            </a:r>
            <a:r>
              <a:rPr lang="ko" sz="1200"/>
              <a:t>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 sz="1200">
                <a:solidFill>
                  <a:schemeClr val="dk1"/>
                </a:solidFill>
              </a:rPr>
              <a:t>(*지정 안할 시: project_현재날짜시간으로 자동 지정)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</a:t>
            </a:r>
            <a:r>
              <a:rPr b="1" lang="ko" sz="1200"/>
              <a:t>↓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2) SAVE Project 버튼 클릭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↓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3) 저장 성공시 다음과 같은 팝업창 생성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*기존 프로젝트에 이어서 작업하는 경우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FF0000"/>
                </a:solidFill>
              </a:rPr>
              <a:t>프로젝트명 변경이 불가합니다.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224900" y="1292950"/>
            <a:ext cx="12432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3208800" y="690250"/>
            <a:ext cx="2025600" cy="60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726675" y="2117950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2)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0" y="118557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1</a:t>
            </a:r>
            <a:r>
              <a:rPr b="1" lang="ko" sz="1000">
                <a:solidFill>
                  <a:srgbClr val="FF0000"/>
                </a:solidFill>
              </a:rPr>
              <a:t>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117800" y="42037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3</a:t>
            </a:r>
            <a:r>
              <a:rPr b="1" lang="ko" sz="1000">
                <a:solidFill>
                  <a:srgbClr val="FF0000"/>
                </a:solidFill>
              </a:rPr>
              <a:t>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3498" r="36070" t="9066"/>
          <a:stretch/>
        </p:blipFill>
        <p:spPr>
          <a:xfrm>
            <a:off x="220300" y="886275"/>
            <a:ext cx="3909576" cy="330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164550" y="322250"/>
            <a:ext cx="8715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* </a:t>
            </a:r>
            <a:r>
              <a:rPr b="1" lang="ko" sz="2000"/>
              <a:t>New Project</a:t>
            </a:r>
            <a:r>
              <a:rPr lang="ko" sz="2000"/>
              <a:t>에서 </a:t>
            </a:r>
            <a:r>
              <a:rPr b="1" lang="ko" sz="2000"/>
              <a:t>기존</a:t>
            </a:r>
            <a:r>
              <a:rPr lang="ko" sz="2000"/>
              <a:t>에 있던 </a:t>
            </a:r>
            <a:r>
              <a:rPr b="1" lang="ko" sz="2000"/>
              <a:t>프로젝트 이름</a:t>
            </a:r>
            <a:r>
              <a:rPr lang="ko" sz="2000"/>
              <a:t>과 </a:t>
            </a:r>
            <a:r>
              <a:rPr b="1" lang="ko" sz="2000"/>
              <a:t>중복되어 저장</a:t>
            </a:r>
            <a:r>
              <a:rPr lang="ko" sz="2000"/>
              <a:t>할시</a:t>
            </a:r>
            <a:endParaRPr sz="2000"/>
          </a:p>
        </p:txBody>
      </p:sp>
      <p:sp>
        <p:nvSpPr>
          <p:cNvPr id="166" name="Google Shape;166;p23"/>
          <p:cNvSpPr/>
          <p:nvPr/>
        </p:nvSpPr>
        <p:spPr>
          <a:xfrm>
            <a:off x="220300" y="1323025"/>
            <a:ext cx="9516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2571900" y="843825"/>
            <a:ext cx="1557900" cy="61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450" y="854125"/>
            <a:ext cx="4025784" cy="33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/>
          <p:nvPr/>
        </p:nvSpPr>
        <p:spPr>
          <a:xfrm>
            <a:off x="7146000" y="843825"/>
            <a:ext cx="1606500" cy="52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765450" y="1323025"/>
            <a:ext cx="9516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3"/>
          <p:cNvCxnSpPr/>
          <p:nvPr/>
        </p:nvCxnSpPr>
        <p:spPr>
          <a:xfrm>
            <a:off x="4216813" y="2524113"/>
            <a:ext cx="461700" cy="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3"/>
          <p:cNvSpPr txBox="1"/>
          <p:nvPr/>
        </p:nvSpPr>
        <p:spPr>
          <a:xfrm>
            <a:off x="483338" y="430112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이름 변경하라는 팝업창 표</a:t>
            </a:r>
            <a:r>
              <a:rPr lang="ko"/>
              <a:t>시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5026126" y="4301125"/>
            <a:ext cx="36537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중복되지 않는 프로젝트명으로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변경하여 저장하면 저장 성공 팝업창 표시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10418"/>
          <a:stretch/>
        </p:blipFill>
        <p:spPr>
          <a:xfrm>
            <a:off x="1179588" y="837025"/>
            <a:ext cx="6818125" cy="34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17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3-4.프로젝트 저장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1584750" y="2008400"/>
            <a:ext cx="6063900" cy="1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1584750" y="4392875"/>
            <a:ext cx="59745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저장 후 본 화면에서 새로고침시 다음과 같이 프로젝트 리스트에 추가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(선택한 작업에 따라 Project Type 자동 입력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675" y="1370625"/>
            <a:ext cx="5822199" cy="295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>
            <p:ph type="title"/>
          </p:nvPr>
        </p:nvSpPr>
        <p:spPr>
          <a:xfrm>
            <a:off x="302475" y="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3-4.프로젝트 저장 - Fracture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1967375" y="2381425"/>
            <a:ext cx="5187300" cy="48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5"/>
          <p:cNvCxnSpPr>
            <a:stCxn id="188" idx="1"/>
          </p:cNvCxnSpPr>
          <p:nvPr/>
        </p:nvCxnSpPr>
        <p:spPr>
          <a:xfrm flipH="1">
            <a:off x="965075" y="2625775"/>
            <a:ext cx="1002300" cy="177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5"/>
          <p:cNvSpPr txBox="1"/>
          <p:nvPr/>
        </p:nvSpPr>
        <p:spPr>
          <a:xfrm>
            <a:off x="221275" y="4328150"/>
            <a:ext cx="3493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/>
              <a:t>새로 추가한 fracture project</a:t>
            </a:r>
            <a:endParaRPr i="1" sz="1100"/>
          </a:p>
        </p:txBody>
      </p:sp>
      <p:sp>
        <p:nvSpPr>
          <p:cNvPr id="191" name="Google Shape;191;p25"/>
          <p:cNvSpPr txBox="1"/>
          <p:nvPr/>
        </p:nvSpPr>
        <p:spPr>
          <a:xfrm>
            <a:off x="1678788" y="4425375"/>
            <a:ext cx="578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저장된 </a:t>
            </a:r>
            <a:r>
              <a:rPr b="1" lang="ko"/>
              <a:t>Fracture 프로젝트</a:t>
            </a:r>
            <a:r>
              <a:rPr lang="ko"/>
              <a:t>의 각 이미지별로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direction, age, gender </a:t>
            </a:r>
            <a:r>
              <a:rPr lang="ko"/>
              <a:t>확인 가능 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80144" l="74403" r="2440" t="11326"/>
          <a:stretch/>
        </p:blipFill>
        <p:spPr>
          <a:xfrm>
            <a:off x="3773399" y="797025"/>
            <a:ext cx="1578776" cy="3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4293375" y="813975"/>
            <a:ext cx="538800" cy="29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5"/>
          <p:cNvCxnSpPr>
            <a:endCxn id="186" idx="0"/>
          </p:cNvCxnSpPr>
          <p:nvPr/>
        </p:nvCxnSpPr>
        <p:spPr>
          <a:xfrm flipH="1">
            <a:off x="4562775" y="1127325"/>
            <a:ext cx="13800" cy="24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5"/>
          <p:cNvSpPr txBox="1"/>
          <p:nvPr/>
        </p:nvSpPr>
        <p:spPr>
          <a:xfrm>
            <a:off x="5469450" y="751725"/>
            <a:ext cx="3608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</a:t>
            </a:r>
            <a:r>
              <a:rPr lang="ko" sz="1200"/>
              <a:t>roject 화면 우측 상단에서 </a:t>
            </a:r>
            <a:r>
              <a:rPr b="1" lang="ko" sz="1200"/>
              <a:t>Fracture</a:t>
            </a:r>
            <a:r>
              <a:rPr lang="ko" sz="1200"/>
              <a:t> 클릭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67155" l="6689" r="62426" t="15796"/>
          <a:stretch/>
        </p:blipFill>
        <p:spPr>
          <a:xfrm>
            <a:off x="564225" y="865575"/>
            <a:ext cx="3848126" cy="11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 b="64606" l="6629" r="62010" t="16700"/>
          <a:stretch/>
        </p:blipFill>
        <p:spPr>
          <a:xfrm>
            <a:off x="4960900" y="865575"/>
            <a:ext cx="3563501" cy="11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 rotWithShape="1">
          <a:blip r:embed="rId5">
            <a:alphaModFix/>
          </a:blip>
          <a:srcRect b="67713" l="6707" r="61786" t="16423"/>
          <a:stretch/>
        </p:blipFill>
        <p:spPr>
          <a:xfrm>
            <a:off x="571325" y="2892100"/>
            <a:ext cx="3833899" cy="108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 rotWithShape="1">
          <a:blip r:embed="rId6">
            <a:alphaModFix/>
          </a:blip>
          <a:srcRect b="62227" l="6376" r="62337" t="16818"/>
          <a:stretch/>
        </p:blipFill>
        <p:spPr>
          <a:xfrm>
            <a:off x="5032050" y="2892100"/>
            <a:ext cx="3421200" cy="12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777675" y="2214850"/>
            <a:ext cx="3421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프로젝트 이름</a:t>
            </a:r>
            <a:r>
              <a:rPr lang="ko" sz="1200"/>
              <a:t> 오름차</a:t>
            </a:r>
            <a:r>
              <a:rPr lang="ko" sz="1200"/>
              <a:t>순/내림차순 정렬 보기</a:t>
            </a:r>
            <a:endParaRPr sz="1200"/>
          </a:p>
        </p:txBody>
      </p:sp>
      <p:sp>
        <p:nvSpPr>
          <p:cNvPr id="205" name="Google Shape;205;p26"/>
          <p:cNvSpPr txBox="1"/>
          <p:nvPr/>
        </p:nvSpPr>
        <p:spPr>
          <a:xfrm>
            <a:off x="5032050" y="2214850"/>
            <a:ext cx="3421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방향별</a:t>
            </a:r>
            <a:r>
              <a:rPr lang="ko" sz="1200"/>
              <a:t> 프로젝트 최신순 정렬 보기</a:t>
            </a:r>
            <a:endParaRPr sz="1200"/>
          </a:p>
        </p:txBody>
      </p:sp>
      <p:sp>
        <p:nvSpPr>
          <p:cNvPr id="206" name="Google Shape;206;p26"/>
          <p:cNvSpPr txBox="1"/>
          <p:nvPr/>
        </p:nvSpPr>
        <p:spPr>
          <a:xfrm>
            <a:off x="777688" y="4305475"/>
            <a:ext cx="3421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나이</a:t>
            </a:r>
            <a:r>
              <a:rPr lang="ko" sz="1200"/>
              <a:t> 오름차</a:t>
            </a:r>
            <a:r>
              <a:rPr lang="ko" sz="1200"/>
              <a:t>순/내림차순 정렬 보기</a:t>
            </a:r>
            <a:endParaRPr sz="1200"/>
          </a:p>
        </p:txBody>
      </p:sp>
      <p:sp>
        <p:nvSpPr>
          <p:cNvPr id="207" name="Google Shape;207;p26"/>
          <p:cNvSpPr txBox="1"/>
          <p:nvPr/>
        </p:nvSpPr>
        <p:spPr>
          <a:xfrm>
            <a:off x="5032050" y="4305475"/>
            <a:ext cx="3421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성별</a:t>
            </a:r>
            <a:r>
              <a:rPr lang="ko" sz="1200"/>
              <a:t> 프로젝트 최신순 정렬 보기</a:t>
            </a:r>
            <a:endParaRPr sz="1200"/>
          </a:p>
        </p:txBody>
      </p:sp>
      <p:sp>
        <p:nvSpPr>
          <p:cNvPr id="208" name="Google Shape;208;p26"/>
          <p:cNvSpPr txBox="1"/>
          <p:nvPr/>
        </p:nvSpPr>
        <p:spPr>
          <a:xfrm>
            <a:off x="1431600" y="219037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64225" y="23122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Fracture Study 옵션별 정렬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10418"/>
          <a:stretch/>
        </p:blipFill>
        <p:spPr>
          <a:xfrm>
            <a:off x="176900" y="1006190"/>
            <a:ext cx="4247399" cy="216131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21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기존 프로젝트 관리 - Project</a:t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436850" y="1728525"/>
            <a:ext cx="37668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7"/>
          <p:cNvCxnSpPr>
            <a:stCxn id="216" idx="3"/>
          </p:cNvCxnSpPr>
          <p:nvPr/>
        </p:nvCxnSpPr>
        <p:spPr>
          <a:xfrm flipH="1" rot="10800000">
            <a:off x="4203650" y="1626825"/>
            <a:ext cx="448800" cy="17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7"/>
          <p:cNvSpPr txBox="1"/>
          <p:nvPr/>
        </p:nvSpPr>
        <p:spPr>
          <a:xfrm>
            <a:off x="129500" y="3386625"/>
            <a:ext cx="43422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기존 프로젝트 클릭시 이전 작업 상</a:t>
            </a:r>
            <a:r>
              <a:rPr lang="ko" sz="1200"/>
              <a:t>태 저장된 상태로 불러옴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↓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이미지 파일 추가/삭제, 레이블링 구역 수정/추가/삭제 등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수정 작업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(</a:t>
            </a:r>
            <a:r>
              <a:rPr lang="ko" sz="1100">
                <a:solidFill>
                  <a:srgbClr val="FF0000"/>
                </a:solidFill>
              </a:rPr>
              <a:t>프로젝트명 수정 불가</a:t>
            </a:r>
            <a:r>
              <a:rPr lang="ko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↓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SAVE 클릭시 변경된 사항 자동 저장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275" y="1006200"/>
            <a:ext cx="4247400" cy="390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4200"/>
            <a:ext cx="4485248" cy="227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 b="1242" l="0" r="44429" t="6727"/>
          <a:stretch/>
        </p:blipFill>
        <p:spPr>
          <a:xfrm>
            <a:off x="5172050" y="876750"/>
            <a:ext cx="3601977" cy="338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/>
        </p:nvSpPr>
        <p:spPr>
          <a:xfrm>
            <a:off x="563100" y="2123650"/>
            <a:ext cx="4008900" cy="13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8"/>
          <p:cNvCxnSpPr>
            <a:stCxn id="226" idx="3"/>
          </p:cNvCxnSpPr>
          <p:nvPr/>
        </p:nvCxnSpPr>
        <p:spPr>
          <a:xfrm flipH="1" rot="10800000">
            <a:off x="4572000" y="1405300"/>
            <a:ext cx="632400" cy="78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8"/>
          <p:cNvSpPr txBox="1"/>
          <p:nvPr/>
        </p:nvSpPr>
        <p:spPr>
          <a:xfrm>
            <a:off x="549863" y="364705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Fracture Study list 화면에서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File Name</a:t>
            </a:r>
            <a:r>
              <a:rPr lang="ko"/>
              <a:t> 클릭시 해당하는 이미지와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상</a:t>
            </a:r>
            <a:r>
              <a:rPr lang="ko"/>
              <a:t>태, 속성 등 </a:t>
            </a:r>
            <a:r>
              <a:rPr b="1" lang="ko">
                <a:solidFill>
                  <a:srgbClr val="FF0000"/>
                </a:solidFill>
              </a:rPr>
              <a:t>확인만 가능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</a:t>
            </a:r>
            <a:r>
              <a:rPr lang="ko">
                <a:solidFill>
                  <a:srgbClr val="FF0000"/>
                </a:solidFill>
              </a:rPr>
              <a:t>Labeling, gender, age 등 </a:t>
            </a:r>
            <a:r>
              <a:rPr b="1" lang="ko">
                <a:solidFill>
                  <a:srgbClr val="FF0000"/>
                </a:solidFill>
              </a:rPr>
              <a:t>수정 불가능</a:t>
            </a:r>
            <a:r>
              <a:rPr lang="ko">
                <a:solidFill>
                  <a:srgbClr val="FF0000"/>
                </a:solidFill>
              </a:rPr>
              <a:t>,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/>
              <a:t>수정은 Project 내에서만 가능</a:t>
            </a:r>
            <a:r>
              <a:rPr lang="ko"/>
              <a:t>) 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5172050" y="2181850"/>
            <a:ext cx="723600" cy="21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4765113" y="4518875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Zoom In, Zoom Out 버튼으로 이미지 확</a:t>
            </a:r>
            <a:r>
              <a:rPr lang="ko" sz="1200"/>
              <a:t>대/축소</a:t>
            </a:r>
            <a:endParaRPr sz="1200"/>
          </a:p>
        </p:txBody>
      </p:sp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기존 프로젝트 관리 - Fracture Study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0" l="0" r="0" t="9982"/>
          <a:stretch/>
        </p:blipFill>
        <p:spPr>
          <a:xfrm>
            <a:off x="5086263" y="1183500"/>
            <a:ext cx="3912226" cy="23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25" y="697525"/>
            <a:ext cx="4663916" cy="357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9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 프로젝트 내 이미지 삭제시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621025" y="2093775"/>
            <a:ext cx="276900" cy="18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3175325" y="2961925"/>
            <a:ext cx="233700" cy="13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370150" y="1595950"/>
            <a:ext cx="394200" cy="9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339825" y="4308075"/>
            <a:ext cx="4232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삭제하고자 하는 이미지</a:t>
            </a:r>
            <a:r>
              <a:rPr lang="ko" sz="1000"/>
              <a:t>(ex.33_L1.jpg)</a:t>
            </a:r>
            <a:r>
              <a:rPr lang="ko"/>
              <a:t> 클릭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ko"/>
              <a:t>Remove</a:t>
            </a:r>
            <a:r>
              <a:rPr lang="ko"/>
              <a:t> 버튼 클릭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ko"/>
              <a:t>OK</a:t>
            </a:r>
            <a:r>
              <a:rPr lang="ko"/>
              <a:t> 버튼 클릭</a:t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370150" y="1984575"/>
            <a:ext cx="32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2)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91625" y="1458200"/>
            <a:ext cx="349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1)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2942150" y="2851000"/>
            <a:ext cx="32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3)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5349875" y="1984575"/>
            <a:ext cx="3378300" cy="26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5292125" y="4319800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Fracture Study</a:t>
            </a:r>
            <a:r>
              <a:rPr lang="ko"/>
              <a:t> 게시판에서도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삭제된 것 확인 가능</a:t>
            </a:r>
            <a:endParaRPr/>
          </a:p>
        </p:txBody>
      </p:sp>
      <p:cxnSp>
        <p:nvCxnSpPr>
          <p:cNvPr id="248" name="Google Shape;248;p29"/>
          <p:cNvCxnSpPr>
            <a:stCxn id="246" idx="2"/>
            <a:endCxn id="247" idx="0"/>
          </p:cNvCxnSpPr>
          <p:nvPr/>
        </p:nvCxnSpPr>
        <p:spPr>
          <a:xfrm>
            <a:off x="7039025" y="2250975"/>
            <a:ext cx="0" cy="206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9"/>
          <p:cNvSpPr txBox="1"/>
          <p:nvPr/>
        </p:nvSpPr>
        <p:spPr>
          <a:xfrm>
            <a:off x="4039725" y="4561950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Save Project</a:t>
            </a:r>
            <a:r>
              <a:rPr lang="ko">
                <a:solidFill>
                  <a:srgbClr val="FF0000"/>
                </a:solidFill>
              </a:rPr>
              <a:t> 클릭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50" name="Google Shape;250;p29"/>
          <p:cNvCxnSpPr/>
          <p:nvPr/>
        </p:nvCxnSpPr>
        <p:spPr>
          <a:xfrm>
            <a:off x="4148900" y="4609150"/>
            <a:ext cx="1510500" cy="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29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 프로젝트 삭제시</a:t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 b="0" l="0" r="0" t="10031"/>
          <a:stretch/>
        </p:blipFill>
        <p:spPr>
          <a:xfrm>
            <a:off x="311700" y="1195650"/>
            <a:ext cx="4589024" cy="280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 rotWithShape="1">
          <a:blip r:embed="rId4">
            <a:alphaModFix/>
          </a:blip>
          <a:srcRect b="0" l="0" r="0" t="10554"/>
          <a:stretch/>
        </p:blipFill>
        <p:spPr>
          <a:xfrm>
            <a:off x="5432900" y="414675"/>
            <a:ext cx="3113475" cy="1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5">
            <a:alphaModFix/>
          </a:blip>
          <a:srcRect b="0" l="0" r="0" t="10321"/>
          <a:stretch/>
        </p:blipFill>
        <p:spPr>
          <a:xfrm>
            <a:off x="5432900" y="2694627"/>
            <a:ext cx="3113475" cy="189239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/>
          <p:nvPr/>
        </p:nvSpPr>
        <p:spPr>
          <a:xfrm>
            <a:off x="4124650" y="2627000"/>
            <a:ext cx="4974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5648625" y="1062875"/>
            <a:ext cx="2679300" cy="27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30"/>
          <p:cNvCxnSpPr/>
          <p:nvPr/>
        </p:nvCxnSpPr>
        <p:spPr>
          <a:xfrm>
            <a:off x="7066375" y="2302150"/>
            <a:ext cx="0" cy="41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0"/>
          <p:cNvSpPr txBox="1"/>
          <p:nvPr/>
        </p:nvSpPr>
        <p:spPr>
          <a:xfrm>
            <a:off x="618825" y="1972000"/>
            <a:ext cx="327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✓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352913" y="4064600"/>
            <a:ext cx="4506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삭제하려는 프로젝트에 체크박스 표시 -&gt; DELETE 버튼 클릭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=&gt; </a:t>
            </a:r>
            <a:r>
              <a:rPr b="1" lang="ko" sz="1200"/>
              <a:t>Project</a:t>
            </a:r>
            <a:r>
              <a:rPr lang="ko" sz="1200"/>
              <a:t> </a:t>
            </a:r>
            <a:r>
              <a:rPr b="1" lang="ko" sz="1200"/>
              <a:t>게시판</a:t>
            </a:r>
            <a:r>
              <a:rPr lang="ko" sz="1200"/>
              <a:t>과 해당 </a:t>
            </a:r>
            <a:r>
              <a:rPr b="1" lang="ko" sz="1200"/>
              <a:t>project type 게시판</a:t>
            </a:r>
            <a:r>
              <a:rPr lang="ko" sz="1200"/>
              <a:t>에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삭제한 프로젝트의 이미지들 자동 삭제</a:t>
            </a:r>
            <a:endParaRPr sz="1200"/>
          </a:p>
        </p:txBody>
      </p:sp>
      <p:sp>
        <p:nvSpPr>
          <p:cNvPr id="264" name="Google Shape;264;p30"/>
          <p:cNvSpPr/>
          <p:nvPr/>
        </p:nvSpPr>
        <p:spPr>
          <a:xfrm>
            <a:off x="618825" y="2129700"/>
            <a:ext cx="3953100" cy="1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311700" y="35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5.주요 단축키</a:t>
            </a: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475" y="1060700"/>
            <a:ext cx="1125325" cy="40794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4464100" y="1060700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선택된 구역 1px씩 이동 </a:t>
            </a:r>
            <a:endParaRPr sz="1200"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475" y="1589901"/>
            <a:ext cx="370175" cy="10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 txBox="1"/>
          <p:nvPr/>
        </p:nvSpPr>
        <p:spPr>
          <a:xfrm>
            <a:off x="4508750" y="1560800"/>
            <a:ext cx="3836400" cy="28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선택된 구역 복사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선택된 구역 붙여넣기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선택된 구역 삭제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브라우저창 확</a:t>
            </a:r>
            <a:r>
              <a:rPr lang="ko" sz="1200"/>
              <a:t>대/축소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이전/다음 이미지로 이동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이미지 확대/축소/원위치</a:t>
            </a:r>
            <a:endParaRPr sz="1200"/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475" y="2897426"/>
            <a:ext cx="992747" cy="33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0475" y="3431344"/>
            <a:ext cx="740353" cy="61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/>
        </p:nvSpPr>
        <p:spPr>
          <a:xfrm>
            <a:off x="5039125" y="4398775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그 외 단축키 : 좌측 하단 Keyboard Shortcuts 참조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688" y="20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본인 계정으로 로그인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</a:t>
            </a:r>
            <a:r>
              <a:rPr lang="ko" sz="1100" u="sng">
                <a:solidFill>
                  <a:schemeClr val="hlink"/>
                </a:solidFill>
                <a:hlinkClick r:id="rId3"/>
              </a:rPr>
              <a:t>http://59.13.125.147:29188</a:t>
            </a:r>
            <a:r>
              <a:rPr lang="ko" sz="1800"/>
              <a:t>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(ID : </a:t>
            </a:r>
            <a:r>
              <a:rPr lang="ko" sz="1400" u="sng">
                <a:solidFill>
                  <a:schemeClr val="hlink"/>
                </a:solidFill>
                <a:hlinkClick r:id="rId4"/>
              </a:rPr>
              <a:t>as@as.com</a:t>
            </a:r>
            <a:r>
              <a:rPr lang="ko" sz="1400"/>
              <a:t>  Password : 1)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798" y="1314750"/>
            <a:ext cx="6130425" cy="359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10506"/>
          <a:stretch/>
        </p:blipFill>
        <p:spPr>
          <a:xfrm>
            <a:off x="475175" y="803575"/>
            <a:ext cx="6508875" cy="330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63903" l="5905" r="84315" t="16284"/>
          <a:stretch/>
        </p:blipFill>
        <p:spPr>
          <a:xfrm>
            <a:off x="900050" y="3839250"/>
            <a:ext cx="973262" cy="110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900050" y="3839175"/>
            <a:ext cx="973200" cy="11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9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새 프로젝트 생성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82600" y="1410975"/>
            <a:ext cx="6732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2033000" y="4361675"/>
            <a:ext cx="7002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1) </a:t>
            </a:r>
            <a:r>
              <a:rPr b="1" lang="ko"/>
              <a:t>New Project </a:t>
            </a:r>
            <a:r>
              <a:rPr lang="ko"/>
              <a:t>클릭  </a:t>
            </a:r>
            <a:r>
              <a:rPr lang="ko">
                <a:solidFill>
                  <a:schemeClr val="dk1"/>
                </a:solidFill>
              </a:rPr>
              <a:t>→</a:t>
            </a:r>
            <a:r>
              <a:rPr lang="ko"/>
              <a:t>  </a:t>
            </a:r>
            <a:r>
              <a:rPr b="1" lang="ko">
                <a:solidFill>
                  <a:schemeClr val="dk1"/>
                </a:solidFill>
              </a:rPr>
              <a:t>2) </a:t>
            </a:r>
            <a:r>
              <a:rPr b="1" i="1" lang="ko">
                <a:solidFill>
                  <a:schemeClr val="dk1"/>
                </a:solidFill>
              </a:rPr>
              <a:t>Fracture</a:t>
            </a:r>
            <a:r>
              <a:rPr lang="ko">
                <a:solidFill>
                  <a:schemeClr val="dk1"/>
                </a:solidFill>
              </a:rPr>
              <a:t> 클릭 -&gt; 골절 판독 레이블링 작업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5"/>
          <p:cNvCxnSpPr>
            <a:stCxn id="69" idx="2"/>
            <a:endCxn id="66" idx="0"/>
          </p:cNvCxnSpPr>
          <p:nvPr/>
        </p:nvCxnSpPr>
        <p:spPr>
          <a:xfrm>
            <a:off x="1119200" y="1686975"/>
            <a:ext cx="267600" cy="215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Google Shape;72;p15"/>
          <p:cNvSpPr/>
          <p:nvPr/>
        </p:nvSpPr>
        <p:spPr>
          <a:xfrm>
            <a:off x="5387050" y="822575"/>
            <a:ext cx="9273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/>
          <p:cNvCxnSpPr>
            <a:stCxn id="72" idx="2"/>
          </p:cNvCxnSpPr>
          <p:nvPr/>
        </p:nvCxnSpPr>
        <p:spPr>
          <a:xfrm>
            <a:off x="5850700" y="1098575"/>
            <a:ext cx="1288500" cy="21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5"/>
          <p:cNvSpPr txBox="1"/>
          <p:nvPr/>
        </p:nvSpPr>
        <p:spPr>
          <a:xfrm>
            <a:off x="7238775" y="1152125"/>
            <a:ext cx="34938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* </a:t>
            </a:r>
            <a:r>
              <a:rPr i="1" lang="ko" sz="1200"/>
              <a:t>각 프로젝트 유형별로 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이미지 리스트와 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/>
              <a:t>속성 보기 가능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5" name="Google Shape;75;p15"/>
          <p:cNvSpPr/>
          <p:nvPr/>
        </p:nvSpPr>
        <p:spPr>
          <a:xfrm>
            <a:off x="1058975" y="4543750"/>
            <a:ext cx="603000" cy="12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10394"/>
          <a:stretch/>
        </p:blipFill>
        <p:spPr>
          <a:xfrm>
            <a:off x="1334375" y="906750"/>
            <a:ext cx="6475251" cy="329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4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3-1. 새 프로젝트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 flipH="1">
            <a:off x="2524950" y="4389325"/>
            <a:ext cx="4094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 프로젝트 화면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79075"/>
            <a:ext cx="5668526" cy="39670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8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3-2.새 프로젝트에 이미지 파일 추가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311700" y="2698825"/>
            <a:ext cx="381600" cy="18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6168525" y="1048850"/>
            <a:ext cx="28419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1) </a:t>
            </a:r>
            <a:r>
              <a:rPr b="1" lang="ko"/>
              <a:t>Add Files 클릭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       ↓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2)</a:t>
            </a:r>
            <a:r>
              <a:rPr lang="ko"/>
              <a:t>원하는 디렉토리에서 프로젝트에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추가할 이미지 파일들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(한번에 한 폴더 내에서만 선택 가</a:t>
            </a:r>
            <a:r>
              <a:rPr lang="ko"/>
              <a:t>능)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*파일 다중 선택 : </a:t>
            </a:r>
            <a:r>
              <a:rPr lang="ko" sz="1100">
                <a:solidFill>
                  <a:schemeClr val="dk1"/>
                </a:solidFill>
                <a:highlight>
                  <a:srgbClr val="F2F2F2"/>
                </a:highlight>
              </a:rPr>
              <a:t>Shift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ko" sz="1100"/>
              <a:t>+ </a:t>
            </a:r>
            <a:r>
              <a:rPr lang="ko" sz="1100"/>
              <a:t>파일명 클릭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*전체 선택 :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rgbClr val="F2F2F2"/>
                </a:highlight>
              </a:rPr>
              <a:t>Ctrl + A</a:t>
            </a:r>
            <a:r>
              <a:rPr lang="ko" sz="1200">
                <a:solidFill>
                  <a:schemeClr val="dk1"/>
                </a:solidFill>
              </a:rPr>
              <a:t>  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        </a:t>
            </a:r>
            <a:r>
              <a:rPr lang="ko" sz="1200">
                <a:solidFill>
                  <a:schemeClr val="dk1"/>
                </a:solidFill>
              </a:rPr>
              <a:t>↓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3) Open 클릭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(</a:t>
            </a:r>
            <a:r>
              <a:rPr b="1" lang="ko" sz="1100"/>
              <a:t>*</a:t>
            </a:r>
            <a:r>
              <a:rPr b="1" lang="ko" sz="1100"/>
              <a:t>Remove</a:t>
            </a:r>
            <a:r>
              <a:rPr lang="ko" sz="1100"/>
              <a:t> </a:t>
            </a:r>
            <a:r>
              <a:rPr lang="ko" sz="1100"/>
              <a:t>-&gt;선택한 이미지 삭제)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(*</a:t>
            </a:r>
            <a:r>
              <a:rPr b="1" lang="ko" sz="1100"/>
              <a:t>Zoom In, Zoom Out</a:t>
            </a:r>
            <a:r>
              <a:rPr lang="ko" sz="1100"/>
              <a:t> -&gt;이미지 확</a:t>
            </a:r>
            <a:r>
              <a:rPr lang="ko" sz="1100"/>
              <a:t>대/축소)</a:t>
            </a:r>
            <a:endParaRPr sz="1100"/>
          </a:p>
        </p:txBody>
      </p:sp>
      <p:sp>
        <p:nvSpPr>
          <p:cNvPr id="91" name="Google Shape;91;p17"/>
          <p:cNvSpPr/>
          <p:nvPr/>
        </p:nvSpPr>
        <p:spPr>
          <a:xfrm>
            <a:off x="693375" y="2698825"/>
            <a:ext cx="335700" cy="18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6168525" y="405640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* </a:t>
            </a:r>
            <a:r>
              <a:rPr lang="ko" sz="1200"/>
              <a:t> </a:t>
            </a:r>
            <a:r>
              <a:rPr lang="ko" sz="1200"/>
              <a:t>.jpg  .jpeg  .png  .bmp 확장자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파일만 선택 가능</a:t>
            </a:r>
            <a:endParaRPr sz="1200"/>
          </a:p>
        </p:txBody>
      </p:sp>
      <p:sp>
        <p:nvSpPr>
          <p:cNvPr id="93" name="Google Shape;93;p17"/>
          <p:cNvSpPr/>
          <p:nvPr/>
        </p:nvSpPr>
        <p:spPr>
          <a:xfrm>
            <a:off x="5509350" y="1346550"/>
            <a:ext cx="301500" cy="18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311700" y="2885125"/>
            <a:ext cx="937800" cy="24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77700" y="2460750"/>
            <a:ext cx="335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1)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014100" y="1805500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2</a:t>
            </a:r>
            <a:r>
              <a:rPr b="1" lang="ko" sz="1000">
                <a:solidFill>
                  <a:srgbClr val="FF0000"/>
                </a:solidFill>
              </a:rPr>
              <a:t>)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356100" y="1091325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3</a:t>
            </a:r>
            <a:r>
              <a:rPr b="1" lang="ko" sz="1000">
                <a:solidFill>
                  <a:srgbClr val="FF0000"/>
                </a:solidFill>
              </a:rPr>
              <a:t>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50" y="989975"/>
            <a:ext cx="4280401" cy="33777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29675" y="407200"/>
            <a:ext cx="8470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* 이미지 파일명이 </a:t>
            </a:r>
            <a:r>
              <a:rPr b="1" lang="ko">
                <a:solidFill>
                  <a:srgbClr val="FF0000"/>
                </a:solidFill>
                <a:highlight>
                  <a:srgbClr val="F8F8F8"/>
                </a:highlight>
              </a:rPr>
              <a:t>[study식별번호]_[촬영방향][번호] (ex.32_A1) 규칙을 따르지 않는 경우 추가되지 않습니다.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22375" y="4492225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올바른 이미지 파일명으로 업로드한 경우</a:t>
            </a:r>
            <a:endParaRPr sz="1200"/>
          </a:p>
        </p:txBody>
      </p:sp>
      <p:sp>
        <p:nvSpPr>
          <p:cNvPr id="105" name="Google Shape;105;p18"/>
          <p:cNvSpPr txBox="1"/>
          <p:nvPr/>
        </p:nvSpPr>
        <p:spPr>
          <a:xfrm>
            <a:off x="4481588" y="4451325"/>
            <a:ext cx="4280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잘못된 이미지 파일명으로 업로드한 경우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-&gt; 경고창 표시, 이미지 파일이 업로드 되지 않음</a:t>
            </a:r>
            <a:endParaRPr sz="1200"/>
          </a:p>
        </p:txBody>
      </p:sp>
      <p:sp>
        <p:nvSpPr>
          <p:cNvPr id="106" name="Google Shape;106;p18"/>
          <p:cNvSpPr/>
          <p:nvPr/>
        </p:nvSpPr>
        <p:spPr>
          <a:xfrm>
            <a:off x="6721700" y="953003"/>
            <a:ext cx="1950300" cy="80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75" y="993550"/>
            <a:ext cx="3748101" cy="33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3321" l="11190" r="38583" t="16639"/>
          <a:stretch/>
        </p:blipFill>
        <p:spPr>
          <a:xfrm>
            <a:off x="311700" y="807400"/>
            <a:ext cx="4592674" cy="41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18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3-3. </a:t>
            </a:r>
            <a:r>
              <a:rPr b="1" lang="ko"/>
              <a:t>Labeling</a:t>
            </a:r>
            <a:r>
              <a:rPr lang="ko"/>
              <a:t> - 골절 판독 구분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3710075" y="3281175"/>
            <a:ext cx="751800" cy="84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9"/>
          <p:cNvCxnSpPr>
            <a:stCxn id="114" idx="0"/>
          </p:cNvCxnSpPr>
          <p:nvPr/>
        </p:nvCxnSpPr>
        <p:spPr>
          <a:xfrm flipH="1" rot="10800000">
            <a:off x="4085975" y="952875"/>
            <a:ext cx="1051500" cy="2328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9"/>
          <p:cNvSpPr txBox="1"/>
          <p:nvPr/>
        </p:nvSpPr>
        <p:spPr>
          <a:xfrm>
            <a:off x="5081675" y="820738"/>
            <a:ext cx="42855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원하는 부위를 마우스로 드래그하여 사각형을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그린 후 해당하는 곳의 속성에 해당되는 값을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5081675" y="4054925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* 구역이 클릭되지 않은 상태일 때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키보드 ↑ (화살표 위 방향) 클릭하면 사각형 그린 순서와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해당 구역의 골절 판독 구분값 번갈아 보기 가능</a:t>
            </a:r>
            <a:endParaRPr sz="1200"/>
          </a:p>
        </p:txBody>
      </p:sp>
      <p:cxnSp>
        <p:nvCxnSpPr>
          <p:cNvPr id="118" name="Google Shape;118;p19"/>
          <p:cNvCxnSpPr/>
          <p:nvPr/>
        </p:nvCxnSpPr>
        <p:spPr>
          <a:xfrm flipH="1" rot="10800000">
            <a:off x="3706125" y="1820400"/>
            <a:ext cx="1431600" cy="110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 txBox="1"/>
          <p:nvPr/>
        </p:nvSpPr>
        <p:spPr>
          <a:xfrm>
            <a:off x="5081675" y="159000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구역 클릭 후 위</a:t>
            </a:r>
            <a:r>
              <a:rPr lang="ko"/>
              <a:t>치, 크기 수정 가능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899" y="2221488"/>
            <a:ext cx="1640876" cy="17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350" y="2200250"/>
            <a:ext cx="1580280" cy="18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5081675" y="654500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1)</a:t>
            </a:r>
            <a:endParaRPr b="1" sz="1000"/>
          </a:p>
        </p:txBody>
      </p:sp>
      <p:sp>
        <p:nvSpPr>
          <p:cNvPr id="123" name="Google Shape;123;p19"/>
          <p:cNvSpPr txBox="1"/>
          <p:nvPr/>
        </p:nvSpPr>
        <p:spPr>
          <a:xfrm>
            <a:off x="5081675" y="1438000"/>
            <a:ext cx="51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</a:t>
            </a:r>
            <a:r>
              <a:rPr b="1" lang="ko" sz="1000"/>
              <a:t>)</a:t>
            </a:r>
            <a:endParaRPr b="1"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42425"/>
            <a:ext cx="4652401" cy="425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16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3-3. </a:t>
            </a:r>
            <a:r>
              <a:rPr b="1" lang="ko"/>
              <a:t>File Annotation</a:t>
            </a:r>
            <a:r>
              <a:rPr lang="ko"/>
              <a:t> 추가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5091300" y="1107372"/>
            <a:ext cx="4008900" cy="3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Toggle Annotation Editor</a:t>
            </a:r>
            <a:r>
              <a:rPr lang="ko"/>
              <a:t> 혹은 </a:t>
            </a:r>
            <a:r>
              <a:rPr b="1" lang="ko">
                <a:solidFill>
                  <a:srgbClr val="0000FF"/>
                </a:solidFill>
              </a:rPr>
              <a:t>스페이스바</a:t>
            </a:r>
            <a:r>
              <a:rPr lang="ko"/>
              <a:t> 클릭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↓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File Annotation에서 해당 Study의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gender, age 입력 가능(선택사항)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rgbClr val="FF0000"/>
                </a:solidFill>
              </a:rPr>
              <a:t>(</a:t>
            </a:r>
            <a:r>
              <a:rPr i="1" lang="ko" sz="1100">
                <a:solidFill>
                  <a:srgbClr val="FF0000"/>
                </a:solidFill>
              </a:rPr>
              <a:t>입력하지 않을 시 </a:t>
            </a:r>
            <a:endParaRPr i="1" sz="1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rgbClr val="FF0000"/>
                </a:solidFill>
              </a:rPr>
              <a:t>ages</a:t>
            </a:r>
            <a:r>
              <a:rPr i="1" lang="ko" sz="1100">
                <a:solidFill>
                  <a:srgbClr val="FF0000"/>
                </a:solidFill>
              </a:rPr>
              <a:t>는</a:t>
            </a:r>
            <a:r>
              <a:rPr b="1" i="1" lang="ko" sz="1100">
                <a:solidFill>
                  <a:srgbClr val="FF0000"/>
                </a:solidFill>
              </a:rPr>
              <a:t> -1, gender</a:t>
            </a:r>
            <a:r>
              <a:rPr i="1" lang="ko" sz="1100">
                <a:solidFill>
                  <a:srgbClr val="FF0000"/>
                </a:solidFill>
              </a:rPr>
              <a:t>는</a:t>
            </a:r>
            <a:r>
              <a:rPr b="1" i="1" lang="ko" sz="1100">
                <a:solidFill>
                  <a:srgbClr val="FF0000"/>
                </a:solidFill>
              </a:rPr>
              <a:t> None</a:t>
            </a:r>
            <a:r>
              <a:rPr i="1" lang="ko" sz="1100">
                <a:solidFill>
                  <a:srgbClr val="FF0000"/>
                </a:solidFill>
              </a:rPr>
              <a:t>으로</a:t>
            </a:r>
            <a:r>
              <a:rPr b="1" i="1" lang="ko" sz="1100">
                <a:solidFill>
                  <a:srgbClr val="FF0000"/>
                </a:solidFill>
              </a:rPr>
              <a:t> </a:t>
            </a:r>
            <a:endParaRPr b="1" i="1" sz="1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>
                <a:solidFill>
                  <a:srgbClr val="FF0000"/>
                </a:solidFill>
              </a:rPr>
              <a:t>자동 저장)</a:t>
            </a:r>
            <a:endParaRPr b="1" i="1" sz="1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↓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*  </a:t>
            </a:r>
            <a:r>
              <a:rPr b="1" lang="ko">
                <a:solidFill>
                  <a:schemeClr val="dk1"/>
                </a:solidFill>
              </a:rPr>
              <a:t>한 이미지에 gender, age 입력시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각 값들이 동일 프로젝트 내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같은 study번호를 가진 이미지들의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age, gender에 자동 저장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(ex. 32_A1.jpg에 age는 12, gender는 male로 입력시 32_A2.jpg에 age=12, gender=male로 자동 저장)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1700" y="2939125"/>
            <a:ext cx="1255800" cy="17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20"/>
          <p:cNvCxnSpPr>
            <a:stCxn id="131" idx="3"/>
          </p:cNvCxnSpPr>
          <p:nvPr/>
        </p:nvCxnSpPr>
        <p:spPr>
          <a:xfrm flipH="1" rot="10800000">
            <a:off x="1567500" y="1377775"/>
            <a:ext cx="3582300" cy="164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0"/>
          <p:cNvSpPr/>
          <p:nvPr/>
        </p:nvSpPr>
        <p:spPr>
          <a:xfrm>
            <a:off x="311700" y="4137375"/>
            <a:ext cx="4652400" cy="78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0"/>
          <p:cNvCxnSpPr>
            <a:stCxn id="133" idx="0"/>
          </p:cNvCxnSpPr>
          <p:nvPr/>
        </p:nvCxnSpPr>
        <p:spPr>
          <a:xfrm flipH="1" rot="10800000">
            <a:off x="2637900" y="2032575"/>
            <a:ext cx="3087900" cy="210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558" l="3439" r="42894" t="9441"/>
          <a:stretch/>
        </p:blipFill>
        <p:spPr>
          <a:xfrm>
            <a:off x="596100" y="1289050"/>
            <a:ext cx="3584098" cy="33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596100" y="1270625"/>
            <a:ext cx="3584100" cy="336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3321" l="11190" r="38583" t="16639"/>
          <a:stretch/>
        </p:blipFill>
        <p:spPr>
          <a:xfrm>
            <a:off x="4887188" y="1289062"/>
            <a:ext cx="3710674" cy="33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10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 Toggle 클릭시 주의사항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596100" y="673500"/>
            <a:ext cx="7951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Toggle이 클릭 된 상태에서는 </a:t>
            </a:r>
            <a:r>
              <a:rPr lang="ko"/>
              <a:t>골절 판독 구분값을</a:t>
            </a:r>
            <a:r>
              <a:rPr b="1" lang="ko"/>
              <a:t> 패널 내에서만 선택 가</a:t>
            </a:r>
            <a:r>
              <a:rPr b="1" lang="ko"/>
              <a:t>능</a:t>
            </a:r>
            <a:r>
              <a:rPr lang="ko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Toggle이 클릭되지 않은 상태에서는 이미지 내에서 </a:t>
            </a:r>
            <a:r>
              <a:rPr b="1" lang="ko"/>
              <a:t>구역 클릭시 골절 판독 구분값 선택 가능</a:t>
            </a:r>
            <a:endParaRPr b="1"/>
          </a:p>
        </p:txBody>
      </p:sp>
      <p:sp>
        <p:nvSpPr>
          <p:cNvPr id="144" name="Google Shape;144;p21"/>
          <p:cNvSpPr txBox="1"/>
          <p:nvPr/>
        </p:nvSpPr>
        <p:spPr>
          <a:xfrm>
            <a:off x="641788" y="463362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toggle 클릭 상태</a:t>
            </a:r>
            <a:endParaRPr sz="1200"/>
          </a:p>
        </p:txBody>
      </p:sp>
      <p:sp>
        <p:nvSpPr>
          <p:cNvPr id="145" name="Google Shape;145;p21"/>
          <p:cNvSpPr txBox="1"/>
          <p:nvPr/>
        </p:nvSpPr>
        <p:spPr>
          <a:xfrm>
            <a:off x="4995613" y="4633625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toggle 클릭되지 않은 상태</a:t>
            </a:r>
            <a:endParaRPr sz="1200"/>
          </a:p>
        </p:txBody>
      </p:sp>
      <p:sp>
        <p:nvSpPr>
          <p:cNvPr id="146" name="Google Shape;146;p21"/>
          <p:cNvSpPr/>
          <p:nvPr/>
        </p:nvSpPr>
        <p:spPr>
          <a:xfrm>
            <a:off x="4887200" y="1270625"/>
            <a:ext cx="3710700" cy="336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